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0"/>
  </p:notesMasterIdLst>
  <p:sldIdLst>
    <p:sldId id="350" r:id="rId5"/>
    <p:sldId id="351" r:id="rId6"/>
    <p:sldId id="352" r:id="rId7"/>
    <p:sldId id="284" r:id="rId8"/>
    <p:sldId id="285" r:id="rId9"/>
    <p:sldId id="288" r:id="rId10"/>
    <p:sldId id="289" r:id="rId11"/>
    <p:sldId id="290" r:id="rId12"/>
    <p:sldId id="348" r:id="rId13"/>
    <p:sldId id="353" r:id="rId14"/>
    <p:sldId id="291" r:id="rId15"/>
    <p:sldId id="292" r:id="rId16"/>
    <p:sldId id="293" r:id="rId17"/>
    <p:sldId id="294" r:id="rId18"/>
    <p:sldId id="295" r:id="rId19"/>
    <p:sldId id="297" r:id="rId20"/>
    <p:sldId id="298" r:id="rId21"/>
    <p:sldId id="299" r:id="rId22"/>
    <p:sldId id="354" r:id="rId23"/>
    <p:sldId id="346" r:id="rId24"/>
    <p:sldId id="337" r:id="rId25"/>
    <p:sldId id="338" r:id="rId26"/>
    <p:sldId id="300" r:id="rId27"/>
    <p:sldId id="301" r:id="rId28"/>
    <p:sldId id="302" r:id="rId29"/>
    <p:sldId id="355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47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35" r:id="rId4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2479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1">
              <a:lumOff val="4247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/>
    <p:restoredTop sz="94681"/>
  </p:normalViewPr>
  <p:slideViewPr>
    <p:cSldViewPr snapToGrid="0">
      <p:cViewPr varScale="1">
        <p:scale>
          <a:sx n="148" d="100"/>
          <a:sy n="148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8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084294" y="598595"/>
            <a:ext cx="6754905" cy="6758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2720195" y="598595"/>
            <a:ext cx="6119004" cy="6758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57198" y="949926"/>
            <a:ext cx="8289236" cy="5541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647825"/>
            <a:ext cx="8289237" cy="297346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143000"/>
            <a:ext cx="8289237" cy="241939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62" r:id="rId3"/>
    <p:sldLayoutId id="2147483663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657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155371" marR="0" indent="-32657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1007644"/>
            <a:ext cx="8289235" cy="24193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32932E3-DE9D-48F7-0157-BA65F64A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648" y="3427296"/>
            <a:ext cx="4750211" cy="1477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6026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6540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022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3041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741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852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Scoring Core Values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7826"/>
            <a:ext cx="8522898" cy="2294446"/>
          </a:xfrm>
        </p:spPr>
        <p:txBody>
          <a:bodyPr>
            <a:normAutofit/>
          </a:bodyPr>
          <a:lstStyle/>
          <a:p>
            <a:pPr marL="463550" lvl="0" indent="-34290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There is no separate Core Values Rubric. Parts of the Innovation Project and Robot Design Rubric are used to evaluate Core Values.</a:t>
            </a:r>
          </a:p>
          <a:p>
            <a:pPr marL="463550" lvl="0" indent="-34290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Gracious Professionalism is evaluat</a:t>
            </a:r>
            <a:r>
              <a:rPr lang="en-US" dirty="0"/>
              <a:t>ed at the Robot Game Table.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5" name="Picture 4" descr="A close up of black text&#10;&#10;Description automatically generated">
            <a:extLst>
              <a:ext uri="{FF2B5EF4-FFF2-40B4-BE49-F238E27FC236}">
                <a16:creationId xmlns:a16="http://schemas.microsoft.com/office/drawing/2014/main" id="{37A7CCA8-5637-2F29-2BD5-20FC34A3F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/>
          <a:stretch/>
        </p:blipFill>
        <p:spPr>
          <a:xfrm>
            <a:off x="1530350" y="3010619"/>
            <a:ext cx="6083300" cy="14364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813CEE-DCB8-55AC-3B0A-1241FD4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C0EA1-1F2E-AB8D-FAE0-C175E648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Game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2024 - SUBMERGED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2023 - MASTERPIECE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0329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Robot Competition: 3 rounds, top score qualifies 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team has 2.5 minutes to complete as many challenges as they can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on the board is worth a different number of points</a:t>
            </a:r>
            <a:endParaRPr sz="16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600" dirty="0"/>
              <a:t>Harder missions are not always worth more points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has its own set of rules and instructions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2024-25 Season: Ocean-based Theme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A1A6F917-2FD1-0C6F-48AC-92ACD056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56" y="1504108"/>
            <a:ext cx="6351278" cy="3522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close-up of a board game&#10;&#10;Description automatically generated">
            <a:extLst>
              <a:ext uri="{FF2B5EF4-FFF2-40B4-BE49-F238E27FC236}">
                <a16:creationId xmlns:a16="http://schemas.microsoft.com/office/drawing/2014/main" id="{F5FBB9F4-A610-150F-4DA1-20F69F119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2085273"/>
            <a:ext cx="3330099" cy="2100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 dirty="0">
                <a:solidFill>
                  <a:srgbClr val="000000"/>
                </a:solidFill>
              </a:rPr>
              <a:t>Robot Missions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45275AC-C631-222A-CA1E-A68DE6C4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66" y="1298743"/>
            <a:ext cx="2602484" cy="3468520"/>
          </a:xfrm>
          <a:prstGeom prst="rect">
            <a:avLst/>
          </a:prstGeom>
        </p:spPr>
      </p:pic>
      <p:pic>
        <p:nvPicPr>
          <p:cNvPr id="9" name="Picture 8" descr="A close-up of a survey&#10;&#10;Description automatically generated">
            <a:extLst>
              <a:ext uri="{FF2B5EF4-FFF2-40B4-BE49-F238E27FC236}">
                <a16:creationId xmlns:a16="http://schemas.microsoft.com/office/drawing/2014/main" id="{B61F87F0-294F-AD0D-3D96-81BFED946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56" y="1361976"/>
            <a:ext cx="2507594" cy="33420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396CCB-3DE4-DA92-A591-4FBE921F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A6D141-5056-5B68-8754-6F540410F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1242752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Programming Concepts to Learn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516E2-3189-4DF2-5412-B967A44A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Engineering Concepts you Learn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04E31-BF20-F139-E0A5-5138C3D0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2210" y="300035"/>
            <a:ext cx="6696988" cy="67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42210" y="1078023"/>
            <a:ext cx="3978892" cy="29368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6889795" y="271378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6138623" y="1113815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5686084" y="2870443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754" y="2244272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6636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green and white survey form&#10;&#10;Description automatically generated">
            <a:extLst>
              <a:ext uri="{FF2B5EF4-FFF2-40B4-BE49-F238E27FC236}">
                <a16:creationId xmlns:a16="http://schemas.microsoft.com/office/drawing/2014/main" id="{89391ECB-0248-0D83-0F25-479DEDA5C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00" y="1323167"/>
            <a:ext cx="3835129" cy="34440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D044C5-75A9-6652-EB75-8E5283ADB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529" y="1786390"/>
            <a:ext cx="2864298" cy="27023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20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408" y="1417729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95389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114800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5 min 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 and follow the rubric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5" name="Picture 4" descr="A green and white survey form&#10;&#10;Description automatically generated">
            <a:extLst>
              <a:ext uri="{FF2B5EF4-FFF2-40B4-BE49-F238E27FC236}">
                <a16:creationId xmlns:a16="http://schemas.microsoft.com/office/drawing/2014/main" id="{83ACC956-88CD-0159-1633-2769A974D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00" y="1323167"/>
            <a:ext cx="3835129" cy="34440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7E0498-8717-7108-1D7D-29A47C94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C59871-B36E-CD94-770C-8C0EBF0E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0655D-9DF2-3C2E-0021-2507726D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3" name="Picture 2" descr="A survey form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F93FA00F-277E-9DD7-074B-43A90F7B5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38" y="1461083"/>
            <a:ext cx="3820303" cy="33492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6147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885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Brainstorm what experts to contact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Only choose experts who would benefit your team, 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e.g. if you have an idea for an app, meet with a developer.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Keep in mind that you can always meet with an expert virtually. 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Make sure that all team members can attend so that everyone can ask questions and learn as much as possible.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Take notes to retain as much information as possible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When meeting with an expert it is a good idea to take pictures to show the judges at your event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Great way to learn about problems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E.g. the Tiger Techs visited New York City to learn about the city's urban planning.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Taking a field trip doesn’t have to be as big a going to New York City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Even a local park or city council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Important to take notes so that you can reflect what you learned.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Be sure to ask questions, take lots of pictures and observe as much as possible when taking field trips. 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05914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14077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Record results from testing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5783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6" y="4350400"/>
            <a:ext cx="8289236" cy="554181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</a:t>
            </a:r>
            <a:r>
              <a:rPr lang="en-US" sz="1600" b="0" i="1" dirty="0" err="1"/>
              <a:t>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xfrm>
            <a:off x="543260" y="1340097"/>
            <a:ext cx="8289235" cy="24220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6, 2024: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2024: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2024: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2024 -January 2025: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2025: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2025: </a:t>
            </a:r>
            <a:r>
              <a:rPr lang="en-US" sz="2100" dirty="0">
                <a:solidFill>
                  <a:srgbClr val="1A1818"/>
                </a:solidFill>
              </a:rPr>
              <a:t>Official Open Invitationals run by Program Development Partners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Robot/Equipment - approx. $500.00 per robot (2 per team is useful)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SPIKE Prime, </a:t>
            </a:r>
            <a:r>
              <a:rPr lang="en-US" sz="1400" dirty="0"/>
              <a:t>MINDSTORMS</a:t>
            </a:r>
            <a:r>
              <a:rPr lang="en-US" sz="1600" dirty="0"/>
              <a:t>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You can purchase from </a:t>
            </a:r>
            <a:r>
              <a:rPr lang="en-US" sz="1600" i="1" dirty="0"/>
              <a:t>FIRST</a:t>
            </a:r>
            <a:r>
              <a:rPr lang="en-US" sz="1600" dirty="0"/>
              <a:t>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Cost includes a Core Set + Expansion Set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Wooden Robotics Table - </a:t>
            </a:r>
            <a:r>
              <a:rPr lang="en-US" sz="1800" dirty="0" err="1"/>
              <a:t>approx</a:t>
            </a:r>
            <a:r>
              <a:rPr lang="en-US" sz="1800" dirty="0"/>
              <a:t> $100.00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National Team Registration - $225 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LEGO Challenge Set - $75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Local Tournament Registration - $75-$250+ (varies greatly by region)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Travel Expenses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Four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9C16-031F-90D1-127D-153E55D8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74" y="1447801"/>
            <a:ext cx="3460025" cy="352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C4F96-ACD1-671F-0A87-42A9DFFADFEB}"/>
              </a:ext>
            </a:extLst>
          </p:cNvPr>
          <p:cNvSpPr txBox="1"/>
          <p:nvPr/>
        </p:nvSpPr>
        <p:spPr>
          <a:xfrm>
            <a:off x="4099560" y="1963262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equally weighted parts of </a:t>
            </a:r>
            <a:r>
              <a:rPr lang="en-US" sz="2400" i="1" dirty="0"/>
              <a:t>FIRST</a:t>
            </a:r>
            <a:r>
              <a:rPr lang="en-US" sz="2400" dirty="0"/>
              <a:t> LEGO League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accounts for 25% of your total performance at your event.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30633-19A7-F8E7-EA65-8A65C9C1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E13B-065D-F67B-9A00-7C2EC7E1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9DEFD4814EFA44A19B59E20EFDCC27" ma:contentTypeVersion="16" ma:contentTypeDescription="Create a new document." ma:contentTypeScope="" ma:versionID="3f780c546875f0397b38d8472f7a8182">
  <xsd:schema xmlns:xsd="http://www.w3.org/2001/XMLSchema" xmlns:xs="http://www.w3.org/2001/XMLSchema" xmlns:p="http://schemas.microsoft.com/office/2006/metadata/properties" xmlns:ns3="3444e55b-0deb-4c8a-bebc-2959be9fc1b3" xmlns:ns4="bf52a817-8826-4086-bb48-8382f1423913" targetNamespace="http://schemas.microsoft.com/office/2006/metadata/properties" ma:root="true" ma:fieldsID="20d34d03fe28931f13909fd4a26ac502" ns3:_="" ns4:_="">
    <xsd:import namespace="3444e55b-0deb-4c8a-bebc-2959be9fc1b3"/>
    <xsd:import namespace="bf52a817-8826-4086-bb48-8382f14239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Location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44e55b-0deb-4c8a-bebc-2959be9fc1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52a817-8826-4086-bb48-8382f1423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52a817-8826-4086-bb48-8382f14239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1CD1B7-A024-469C-B728-EEEE604A06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44e55b-0deb-4c8a-bebc-2959be9fc1b3"/>
    <ds:schemaRef ds:uri="bf52a817-8826-4086-bb48-8382f14239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2B54BB-22F6-4870-BE70-0C6E891E0A87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3444e55b-0deb-4c8a-bebc-2959be9fc1b3"/>
    <ds:schemaRef ds:uri="bf52a817-8826-4086-bb48-8382f1423913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C4DDE18-EC4E-46D3-A4EB-BECE389D39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2260</Words>
  <Application>Microsoft Macintosh PowerPoint</Application>
  <PresentationFormat>On-screen Show (16:9)</PresentationFormat>
  <Paragraphs>374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</vt:lpstr>
      <vt:lpstr>Calibri</vt:lpstr>
      <vt:lpstr>Helvetica Neue</vt:lpstr>
      <vt:lpstr>Roboto</vt:lpstr>
      <vt:lpstr>Trebuchet MS</vt:lpstr>
      <vt:lpstr>Essential</vt:lpstr>
      <vt:lpstr>PowerPoint Presentation</vt:lpstr>
      <vt:lpstr>PowerPoint Presentation</vt:lpstr>
      <vt:lpstr>Three FIRST Programs (K-12)</vt:lpstr>
      <vt:lpstr>Table of Contents</vt:lpstr>
      <vt:lpstr>Team</vt:lpstr>
      <vt:lpstr>Approximate Timeline</vt:lpstr>
      <vt:lpstr>Team Costs</vt:lpstr>
      <vt:lpstr>Four Parts of FIRST LEGO League Challenge</vt:lpstr>
      <vt:lpstr>PowerPoint Presentation</vt:lpstr>
      <vt:lpstr>What are Core Values?</vt:lpstr>
      <vt:lpstr>What is Gracious Professionalism and Coopertition?</vt:lpstr>
      <vt:lpstr>Create a Team Identity/Have Fun</vt:lpstr>
      <vt:lpstr>Spread STEM in the Community</vt:lpstr>
      <vt:lpstr>Help Other Teams</vt:lpstr>
      <vt:lpstr>Learn to Communicate</vt:lpstr>
      <vt:lpstr>Learn to Work Together as a Team</vt:lpstr>
      <vt:lpstr>Learning Life Skills through FIRST</vt:lpstr>
      <vt:lpstr>Events</vt:lpstr>
      <vt:lpstr>Scoring Core Values</vt:lpstr>
      <vt:lpstr>PowerPoint Presentation</vt:lpstr>
      <vt:lpstr>Overview</vt:lpstr>
      <vt:lpstr>Robot Runs</vt:lpstr>
      <vt:lpstr>2024-25 Season: Ocean-based Theme </vt:lpstr>
      <vt:lpstr>Challenges Teams Face</vt:lpstr>
      <vt:lpstr>Robot Missions</vt:lpstr>
      <vt:lpstr>PowerPoint Presentation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This presentation and most of the team images are by Not the Droids You Are Looking For and Tiger Techs. Other images are obtained from FIRST LEGO League and FLLTutorials.com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Anderson</dc:creator>
  <cp:lastModifiedBy>Srinivasan Seshan</cp:lastModifiedBy>
  <cp:revision>11</cp:revision>
  <dcterms:modified xsi:type="dcterms:W3CDTF">2024-08-06T00:02:45Z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0x010100039DEFD4814EFA44A19B59E20EFDCC27</vt:lpwstr>
  </property>
  <property fmtid="{D5CDD505-2E9C-101B-9397-08002B2CF9AE}" pid="3" name="MediaServiceImageTags">
    <vt:lpwstr/>
  </property>
</Properties>
</file>